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6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33AC-994E-4240-BE37-97B2A143BDF7}" type="datetimeFigureOut">
              <a:rPr lang="pl-PL" smtClean="0"/>
              <a:pPr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3958-8D02-4B2E-BE8E-5BA591283C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eskalina" TargetMode="External"/><Relationship Id="rId7" Type="http://schemas.openxmlformats.org/officeDocument/2006/relationships/hyperlink" Target="https://pl.wikipedia.org/wiki/Ruch_hippisowski" TargetMode="External"/><Relationship Id="rId2" Type="http://schemas.openxmlformats.org/officeDocument/2006/relationships/hyperlink" Target="https://pl.wikipedia.org/wiki/Psylocyb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Uk%C5%82ad_oddechowy" TargetMode="External"/><Relationship Id="rId5" Type="http://schemas.openxmlformats.org/officeDocument/2006/relationships/hyperlink" Target="https://pl.wikipedia.org/wiki/Novartis" TargetMode="External"/><Relationship Id="rId4" Type="http://schemas.openxmlformats.org/officeDocument/2006/relationships/hyperlink" Target="https://pl.wikipedia.org/wiki/Albert_Hofman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/index.php?title=Bristol_University&amp;action=edit&amp;redlink=1" TargetMode="External"/><Relationship Id="rId2" Type="http://schemas.openxmlformats.org/officeDocument/2006/relationships/hyperlink" Target="https://pl.wikipedia.org/wiki/David_Nut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Dietyloamid_kwasu_lizergowego" TargetMode="External"/><Relationship Id="rId4" Type="http://schemas.openxmlformats.org/officeDocument/2006/relationships/hyperlink" Target="https://pl.wikipedia.org/w/index.php?title=ACMD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DSM-IV" TargetMode="External"/><Relationship Id="rId3" Type="http://schemas.openxmlformats.org/officeDocument/2006/relationships/hyperlink" Target="https://pl.wikipedia.org/wiki/Wikipedia:Weryfikowalno%C5%9B%C4%87" TargetMode="External"/><Relationship Id="rId7" Type="http://schemas.openxmlformats.org/officeDocument/2006/relationships/hyperlink" Target="https://pl.wikipedia.org/wiki/Zaburzenie_postrzegania_spowodowane_halucynogenami" TargetMode="External"/><Relationship Id="rId2" Type="http://schemas.openxmlformats.org/officeDocument/2006/relationships/hyperlink" Target="https://pl.wikipedia.org/wiki/Receptory_serotonino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Reminiscencja" TargetMode="External"/><Relationship Id="rId11" Type="http://schemas.openxmlformats.org/officeDocument/2006/relationships/hyperlink" Target="https://pl.wikipedia.org/wiki/Bad_trip" TargetMode="External"/><Relationship Id="rId5" Type="http://schemas.openxmlformats.org/officeDocument/2006/relationships/hyperlink" Target="https://pl.wikipedia.org/wiki/Synestezja" TargetMode="External"/><Relationship Id="rId10" Type="http://schemas.openxmlformats.org/officeDocument/2006/relationships/hyperlink" Target="https://pl.wikipedia.org/wiki/Propriocepcja" TargetMode="External"/><Relationship Id="rId4" Type="http://schemas.openxmlformats.org/officeDocument/2006/relationships/hyperlink" Target="https://pl.wikipedia.org/wiki/Neuron" TargetMode="External"/><Relationship Id="rId9" Type="http://schemas.openxmlformats.org/officeDocument/2006/relationships/hyperlink" Target="https://pl.wikipedia.org/wiki/Do%C5%9Bwiadczenie_psychodeliczn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ietyloamid_kwasu_lizergowego" TargetMode="External"/><Relationship Id="rId2" Type="http://schemas.openxmlformats.org/officeDocument/2006/relationships/hyperlink" Target="https://pl.wikipedia.org/wiki/Wykaz_%C5%9Brodk%C3%B3w_odurzaj%C4%85cych_i_substancji_psychotropowy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</a:t>
            </a:r>
            <a:r>
              <a:rPr lang="pl-PL" smtClean="0"/>
              <a:t>ztuka </a:t>
            </a:r>
            <a:r>
              <a:rPr lang="pl-PL" dirty="0" smtClean="0"/>
              <a:t>na dopingu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j</a:t>
            </a:r>
            <a:r>
              <a:rPr lang="pl-PL" dirty="0" err="1" smtClean="0"/>
              <a:t>acek</a:t>
            </a:r>
            <a:r>
              <a:rPr lang="pl-PL" dirty="0" smtClean="0"/>
              <a:t> rudnicki</a:t>
            </a:r>
            <a:endParaRPr lang="pl-PL" dirty="0"/>
          </a:p>
        </p:txBody>
      </p:sp>
      <p:pic>
        <p:nvPicPr>
          <p:cNvPr id="4" name="Obraz 3" descr="Stara rzeźnia.jpg"/>
          <p:cNvPicPr>
            <a:picLocks noChangeAspect="1"/>
          </p:cNvPicPr>
          <p:nvPr/>
        </p:nvPicPr>
        <p:blipFill>
          <a:blip r:embed="rId2"/>
          <a:srcRect l="17742" r="17742"/>
          <a:stretch>
            <a:fillRect/>
          </a:stretch>
        </p:blipFill>
        <p:spPr>
          <a:xfrm>
            <a:off x="4357686" y="500042"/>
            <a:ext cx="1217205" cy="1223959"/>
          </a:xfrm>
          <a:prstGeom prst="rect">
            <a:avLst/>
          </a:prstGeom>
        </p:spPr>
      </p:pic>
      <p:pic>
        <p:nvPicPr>
          <p:cNvPr id="5" name="Obraz 4" descr="Logo1RSFM.png"/>
          <p:cNvPicPr>
            <a:picLocks noChangeAspect="1"/>
          </p:cNvPicPr>
          <p:nvPr/>
        </p:nvPicPr>
        <p:blipFill>
          <a:blip r:embed="rId3"/>
          <a:srcRect l="28125" t="21667" r="42812" b="6666"/>
          <a:stretch>
            <a:fillRect/>
          </a:stretch>
        </p:blipFill>
        <p:spPr>
          <a:xfrm>
            <a:off x="2714612" y="357166"/>
            <a:ext cx="1236061" cy="1714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Wpływ nauki na twórczość lat 50ych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Huphry</a:t>
            </a:r>
            <a:r>
              <a:rPr lang="pl-PL" dirty="0" smtClean="0"/>
              <a:t> </a:t>
            </a:r>
            <a:r>
              <a:rPr lang="pl-PL" dirty="0" err="1" smtClean="0"/>
              <a:t>Osmond</a:t>
            </a:r>
            <a:r>
              <a:rPr lang="pl-PL" dirty="0" smtClean="0"/>
              <a:t> – brytyjski </a:t>
            </a:r>
            <a:r>
              <a:rPr lang="pl-PL" dirty="0" smtClean="0"/>
              <a:t>psychiatra </a:t>
            </a:r>
            <a:r>
              <a:rPr lang="pl-PL" dirty="0" smtClean="0"/>
              <a:t>prowadził intensywne badania nad środkami psychodelicznymi, twórca terminu „psychodeliczny” jako poszerzający umysł</a:t>
            </a:r>
          </a:p>
          <a:p>
            <a:r>
              <a:rPr lang="pl-PL" dirty="0" smtClean="0"/>
              <a:t>O to chodziło, wyjść poza dotąd </a:t>
            </a:r>
            <a:r>
              <a:rPr lang="pl-PL" dirty="0" err="1" smtClean="0"/>
              <a:t>przyjete</a:t>
            </a:r>
            <a:r>
              <a:rPr lang="pl-PL" dirty="0" smtClean="0"/>
              <a:t> normy w świat wyobraźni, medytacji i szczęśliwego życia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Rave</a:t>
            </a:r>
            <a:r>
              <a:rPr lang="pl-PL" dirty="0" smtClean="0"/>
              <a:t>, techno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Uczestników </a:t>
            </a:r>
            <a:r>
              <a:rPr lang="pl-PL" dirty="0" err="1" smtClean="0"/>
              <a:t>rave</a:t>
            </a:r>
            <a:r>
              <a:rPr lang="pl-PL" dirty="0" smtClean="0"/>
              <a:t> można postrzegać jako oddających cześć bogu w przekształconej świadomości</a:t>
            </a:r>
          </a:p>
          <a:p>
            <a:r>
              <a:rPr lang="pl-PL" dirty="0" smtClean="0"/>
              <a:t>Idealny </a:t>
            </a:r>
            <a:r>
              <a:rPr lang="pl-PL" dirty="0" err="1" smtClean="0"/>
              <a:t>rave</a:t>
            </a:r>
            <a:r>
              <a:rPr lang="pl-PL" dirty="0" smtClean="0"/>
              <a:t> to taki, który podczas, którego </a:t>
            </a:r>
            <a:r>
              <a:rPr lang="pl-PL" dirty="0" err="1" smtClean="0"/>
              <a:t>extazy</a:t>
            </a:r>
            <a:r>
              <a:rPr lang="pl-PL" dirty="0" smtClean="0"/>
              <a:t> i muzyka wspólnie dają każdemu uczestnikowi poczucie , że jest częścią jednego pulsującego organizmu (T.K. </a:t>
            </a:r>
            <a:r>
              <a:rPr lang="pl-PL" dirty="0" err="1" smtClean="0"/>
              <a:t>McKenna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Filmy o narkomanach</a:t>
            </a:r>
            <a:br>
              <a:rPr lang="pl-PL" sz="2400" dirty="0" smtClean="0"/>
            </a:br>
            <a:r>
              <a:rPr lang="pl-PL" sz="2400" dirty="0" smtClean="0"/>
              <a:t>Odwrócenie ról, narkotyki tematem sztuki a nie jej inspiracją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Alabama Ryszarda Rydzewskiego (1984)</a:t>
            </a:r>
          </a:p>
          <a:p>
            <a:r>
              <a:rPr lang="pl-PL" dirty="0" smtClean="0"/>
              <a:t>Jestem przeciw </a:t>
            </a:r>
            <a:r>
              <a:rPr lang="pl-PL" dirty="0" err="1" smtClean="0"/>
              <a:t>A.Trzosa-Rastawickiego</a:t>
            </a:r>
            <a:r>
              <a:rPr lang="pl-PL" dirty="0" smtClean="0"/>
              <a:t> (1985)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panic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needle</a:t>
            </a:r>
            <a:r>
              <a:rPr lang="pl-PL" dirty="0" smtClean="0"/>
              <a:t> </a:t>
            </a:r>
            <a:r>
              <a:rPr lang="pl-PL" dirty="0" err="1" smtClean="0"/>
              <a:t>parkm</a:t>
            </a:r>
            <a:r>
              <a:rPr lang="pl-PL" dirty="0" smtClean="0"/>
              <a:t> </a:t>
            </a:r>
            <a:r>
              <a:rPr lang="pl-PL" dirty="0" err="1" smtClean="0"/>
              <a:t>JerrynSchatzberg</a:t>
            </a:r>
            <a:r>
              <a:rPr lang="pl-PL" dirty="0" smtClean="0"/>
              <a:t> (1971) 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Absinthe</a:t>
            </a:r>
            <a:r>
              <a:rPr lang="pl-PL" dirty="0" smtClean="0"/>
              <a:t> </a:t>
            </a:r>
            <a:r>
              <a:rPr lang="pl-PL" dirty="0" err="1" smtClean="0"/>
              <a:t>drinker</a:t>
            </a:r>
            <a:r>
              <a:rPr lang="pl-PL" dirty="0" smtClean="0"/>
              <a:t> </a:t>
            </a:r>
            <a:r>
              <a:rPr lang="pl-PL" dirty="0" err="1" smtClean="0"/>
              <a:t>XIXw</a:t>
            </a:r>
            <a:r>
              <a:rPr lang="pl-PL" dirty="0" smtClean="0"/>
              <a:t> Viktor </a:t>
            </a:r>
            <a:r>
              <a:rPr lang="pl-PL" dirty="0" err="1" smtClean="0"/>
              <a:t>Oliva’s</a:t>
            </a:r>
            <a:endParaRPr lang="pl-PL" dirty="0"/>
          </a:p>
        </p:txBody>
      </p:sp>
      <p:pic>
        <p:nvPicPr>
          <p:cNvPr id="3" name="Obraz 2" descr="Absinth drinker.jpg"/>
          <p:cNvPicPr>
            <a:picLocks noChangeAspect="1"/>
          </p:cNvPicPr>
          <p:nvPr/>
        </p:nvPicPr>
        <p:blipFill>
          <a:blip r:embed="rId2"/>
          <a:srcRect l="1932" r="1931"/>
          <a:stretch>
            <a:fillRect/>
          </a:stretch>
        </p:blipFill>
        <p:spPr>
          <a:xfrm>
            <a:off x="1285852" y="1428736"/>
            <a:ext cx="6715172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Jean-Michel </a:t>
            </a:r>
            <a:r>
              <a:rPr lang="pl-PL" dirty="0" err="1" smtClean="0"/>
              <a:t>Basquait</a:t>
            </a:r>
            <a:r>
              <a:rPr lang="pl-PL" dirty="0" smtClean="0"/>
              <a:t> „</a:t>
            </a:r>
            <a:r>
              <a:rPr lang="pl-PL" dirty="0" err="1" smtClean="0"/>
              <a:t>cocaine</a:t>
            </a:r>
            <a:r>
              <a:rPr lang="pl-PL" dirty="0" smtClean="0"/>
              <a:t> </a:t>
            </a:r>
            <a:r>
              <a:rPr lang="pl-PL" dirty="0" err="1" smtClean="0"/>
              <a:t>paintings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3" name="Obraz 2" descr="Cocaine paintings.jpg"/>
          <p:cNvPicPr>
            <a:picLocks noChangeAspect="1"/>
          </p:cNvPicPr>
          <p:nvPr/>
        </p:nvPicPr>
        <p:blipFill>
          <a:blip r:embed="rId2"/>
          <a:srcRect l="15227" t="5000" r="11234"/>
          <a:stretch>
            <a:fillRect/>
          </a:stretch>
        </p:blipFill>
        <p:spPr>
          <a:xfrm>
            <a:off x="1857356" y="1785926"/>
            <a:ext cx="5143536" cy="48260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err="1" smtClean="0"/>
              <a:t>Surealizam</a:t>
            </a:r>
            <a:r>
              <a:rPr lang="pl-PL" sz="2400" dirty="0" smtClean="0"/>
              <a:t>. Obraz </a:t>
            </a:r>
            <a:r>
              <a:rPr lang="pl-PL" sz="2400" dirty="0" err="1" smtClean="0"/>
              <a:t>S.Dali</a:t>
            </a:r>
            <a:r>
              <a:rPr lang="pl-PL" sz="2400" dirty="0" smtClean="0"/>
              <a:t> „I </a:t>
            </a:r>
            <a:r>
              <a:rPr lang="pl-PL" sz="2400" dirty="0" err="1" smtClean="0"/>
              <a:t>don’t</a:t>
            </a:r>
            <a:r>
              <a:rPr lang="pl-PL" sz="2400" dirty="0" smtClean="0"/>
              <a:t> do </a:t>
            </a:r>
            <a:r>
              <a:rPr lang="pl-PL" sz="2400" dirty="0" err="1" smtClean="0"/>
              <a:t>drugs</a:t>
            </a:r>
            <a:r>
              <a:rPr lang="pl-PL" sz="2400" dirty="0" smtClean="0"/>
              <a:t>. I </a:t>
            </a:r>
            <a:r>
              <a:rPr lang="pl-PL" sz="2400" dirty="0" err="1" smtClean="0"/>
              <a:t>am</a:t>
            </a:r>
            <a:r>
              <a:rPr lang="pl-PL" sz="2400" dirty="0" smtClean="0"/>
              <a:t> </a:t>
            </a:r>
            <a:r>
              <a:rPr lang="pl-PL" sz="2400" dirty="0" err="1" smtClean="0"/>
              <a:t>drugs</a:t>
            </a:r>
            <a:r>
              <a:rPr lang="pl-PL" sz="2400" dirty="0" smtClean="0"/>
              <a:t>” Surrealiści </a:t>
            </a:r>
            <a:r>
              <a:rPr lang="pl-PL" sz="2400" dirty="0" err="1" smtClean="0"/>
              <a:t>żadko</a:t>
            </a:r>
            <a:r>
              <a:rPr lang="pl-PL" sz="2400" dirty="0" smtClean="0"/>
              <a:t> tworzyli po wpływem środków psychodelicznych</a:t>
            </a:r>
            <a:endParaRPr lang="pl-PL" sz="2400" dirty="0"/>
          </a:p>
        </p:txBody>
      </p:sp>
      <p:pic>
        <p:nvPicPr>
          <p:cNvPr id="3" name="Obraz 2" descr="Salvatore Dali.jpg"/>
          <p:cNvPicPr>
            <a:picLocks noChangeAspect="1"/>
          </p:cNvPicPr>
          <p:nvPr/>
        </p:nvPicPr>
        <p:blipFill>
          <a:blip r:embed="rId2"/>
          <a:srcRect l="2954" r="2954"/>
          <a:stretch>
            <a:fillRect/>
          </a:stretch>
        </p:blipFill>
        <p:spPr>
          <a:xfrm>
            <a:off x="1285852" y="1500174"/>
            <a:ext cx="6572296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Muzyka psychodeliczna na przełomie lat 60’ i 70’ Mati </a:t>
            </a:r>
            <a:r>
              <a:rPr lang="pl-PL" sz="3200" dirty="0" err="1" smtClean="0"/>
              <a:t>Klarwein’s</a:t>
            </a:r>
            <a:r>
              <a:rPr lang="pl-PL" sz="3200" dirty="0" smtClean="0"/>
              <a:t> okładka do płyty </a:t>
            </a:r>
            <a:r>
              <a:rPr lang="pl-PL" sz="3200" dirty="0" err="1" smtClean="0"/>
              <a:t>M.Davisa</a:t>
            </a:r>
            <a:r>
              <a:rPr lang="pl-PL" sz="3200" dirty="0" smtClean="0"/>
              <a:t> </a:t>
            </a:r>
            <a:r>
              <a:rPr lang="pl-PL" sz="3200" dirty="0" err="1" smtClean="0"/>
              <a:t>Bitches</a:t>
            </a:r>
            <a:r>
              <a:rPr lang="pl-PL" sz="3200" dirty="0" smtClean="0"/>
              <a:t> Brew”</a:t>
            </a:r>
            <a:endParaRPr lang="pl-PL" sz="3200" dirty="0"/>
          </a:p>
        </p:txBody>
      </p:sp>
      <p:pic>
        <p:nvPicPr>
          <p:cNvPr id="4" name="Obraz 3" descr="MIles Davis.jpg"/>
          <p:cNvPicPr>
            <a:picLocks noChangeAspect="1"/>
          </p:cNvPicPr>
          <p:nvPr/>
        </p:nvPicPr>
        <p:blipFill>
          <a:blip r:embed="rId2"/>
          <a:srcRect t="13437" b="13437"/>
          <a:stretch>
            <a:fillRect/>
          </a:stretch>
        </p:blipFill>
        <p:spPr>
          <a:xfrm>
            <a:off x="857224" y="2357430"/>
            <a:ext cx="698500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50043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Bryan Lewis </a:t>
            </a:r>
            <a:r>
              <a:rPr lang="pl-PL" dirty="0" err="1" smtClean="0"/>
              <a:t>Saunders</a:t>
            </a:r>
            <a:r>
              <a:rPr lang="pl-PL" dirty="0" smtClean="0"/>
              <a:t> „</a:t>
            </a:r>
            <a:r>
              <a:rPr lang="pl-PL" dirty="0" err="1" smtClean="0"/>
              <a:t>acid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4" name="Obraz 3" descr="BLSauders ac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59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286280" cy="1725602"/>
          </a:xfrm>
        </p:spPr>
        <p:txBody>
          <a:bodyPr>
            <a:normAutofit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sauders</a:t>
            </a:r>
            <a:r>
              <a:rPr lang="pl-PL" dirty="0" smtClean="0"/>
              <a:t> </a:t>
            </a:r>
            <a:r>
              <a:rPr lang="pl-PL" dirty="0" err="1" smtClean="0"/>
              <a:t>Marichuana</a:t>
            </a:r>
            <a:r>
              <a:rPr lang="pl-PL" dirty="0" smtClean="0"/>
              <a:t> </a:t>
            </a:r>
            <a:r>
              <a:rPr lang="pl-PL" dirty="0" err="1" smtClean="0"/>
              <a:t>Resin</a:t>
            </a:r>
            <a:endParaRPr lang="pl-PL" dirty="0"/>
          </a:p>
        </p:txBody>
      </p:sp>
      <p:pic>
        <p:nvPicPr>
          <p:cNvPr id="3" name="Obraz 2" descr="BL Saunders Marihuana Res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05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sauders</a:t>
            </a:r>
            <a:r>
              <a:rPr lang="pl-PL" dirty="0" smtClean="0"/>
              <a:t> </a:t>
            </a:r>
            <a:r>
              <a:rPr lang="pl-PL" dirty="0" err="1" smtClean="0"/>
              <a:t>Maruhuana</a:t>
            </a:r>
            <a:endParaRPr lang="pl-PL" dirty="0"/>
          </a:p>
        </p:txBody>
      </p:sp>
      <p:pic>
        <p:nvPicPr>
          <p:cNvPr id="3" name="Obraz 2" descr="BL Saunders Marihu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err="1" smtClean="0"/>
              <a:t>O.Janiger</a:t>
            </a:r>
            <a:r>
              <a:rPr lang="pl-PL" sz="3200" dirty="0" smtClean="0"/>
              <a:t> 1989 </a:t>
            </a:r>
            <a:r>
              <a:rPr lang="en-US" sz="3200" dirty="0" smtClean="0"/>
              <a:t>The </a:t>
            </a:r>
            <a:r>
              <a:rPr lang="en-US" sz="3200" b="1" dirty="0" smtClean="0"/>
              <a:t>effects</a:t>
            </a:r>
            <a:r>
              <a:rPr lang="en-US" sz="3200" dirty="0" smtClean="0"/>
              <a:t> of </a:t>
            </a:r>
            <a:r>
              <a:rPr lang="en-US" sz="3200" b="1" dirty="0" smtClean="0"/>
              <a:t>lysergic acid diethylamide</a:t>
            </a:r>
            <a:r>
              <a:rPr lang="en-US" sz="3200" dirty="0" smtClean="0"/>
              <a:t> (</a:t>
            </a:r>
            <a:r>
              <a:rPr lang="en-US" sz="3200" b="1" dirty="0" smtClean="0"/>
              <a:t>LSD</a:t>
            </a:r>
            <a:r>
              <a:rPr lang="en-US" sz="3200" dirty="0" smtClean="0"/>
              <a:t>) on </a:t>
            </a:r>
            <a:r>
              <a:rPr lang="en-US" sz="3200" b="1" dirty="0" smtClean="0"/>
              <a:t>creativity</a:t>
            </a:r>
            <a:r>
              <a:rPr lang="pl-PL" sz="3200" b="1" dirty="0" smtClean="0"/>
              <a:t> …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Artyści rysowali lalkę </a:t>
            </a:r>
            <a:r>
              <a:rPr lang="pl-PL" i="1" dirty="0" smtClean="0"/>
              <a:t>(</a:t>
            </a:r>
            <a:r>
              <a:rPr lang="pl-PL" i="1" dirty="0" err="1" smtClean="0"/>
              <a:t>Kachina</a:t>
            </a:r>
            <a:r>
              <a:rPr lang="pl-PL" i="1" dirty="0" smtClean="0"/>
              <a:t> - mitologiczne nadprzyrodzone istoty z legend Indian </a:t>
            </a:r>
            <a:r>
              <a:rPr lang="pl-PL" i="1" dirty="0" err="1" smtClean="0"/>
              <a:t>Hopi</a:t>
            </a:r>
            <a:r>
              <a:rPr lang="pl-PL" i="1" dirty="0" smtClean="0"/>
              <a:t>, Zuni i innych Indian Pueblo, duchy natury) </a:t>
            </a:r>
            <a:r>
              <a:rPr lang="pl-PL" dirty="0" smtClean="0"/>
              <a:t>przed w </a:t>
            </a:r>
            <a:r>
              <a:rPr lang="pl-PL" dirty="0" err="1" smtClean="0"/>
              <a:t>godzine</a:t>
            </a:r>
            <a:r>
              <a:rPr lang="pl-PL" dirty="0" smtClean="0"/>
              <a:t> po zażyciu LSD</a:t>
            </a:r>
          </a:p>
          <a:p>
            <a:r>
              <a:rPr lang="pl-PL" dirty="0" smtClean="0"/>
              <a:t>Największe zmiany/różnice obserwowano u artystów abstrakcyjnych, ekspresjonistycznych </a:t>
            </a:r>
          </a:p>
          <a:p>
            <a:r>
              <a:rPr lang="pl-PL" dirty="0" smtClean="0"/>
              <a:t>Inne to były względne zwiększenie wielkości lub inwolucja, zmiana figur, ich granic, większa intensywność koloru lub światła, uproszczenia symboliczne (synteza?), abstrakcyjne przedstawienie obiektów, fragmentacja, dezorganizacja i zniekształcenia.</a:t>
            </a:r>
          </a:p>
          <a:p>
            <a:r>
              <a:rPr lang="pl-PL" dirty="0" smtClean="0"/>
              <a:t>Wielu artystów twierdziło, że ich </a:t>
            </a:r>
            <a:r>
              <a:rPr lang="pl-PL" dirty="0" err="1" smtClean="0"/>
              <a:t>twórczośc</a:t>
            </a:r>
            <a:r>
              <a:rPr lang="pl-PL" dirty="0" smtClean="0"/>
              <a:t> pod wpływem LSD była bardziej interesująca i lepsza estetycznie w stosunku do ich zwykłej ekspresji i stylu.</a:t>
            </a:r>
          </a:p>
          <a:p>
            <a:r>
              <a:rPr lang="pl-PL" dirty="0" smtClean="0"/>
              <a:t>Byli oni w przekonaniu, że to nadaje nowe znaczenie sztuce świata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Sauders</a:t>
            </a:r>
            <a:r>
              <a:rPr lang="pl-PL" dirty="0" smtClean="0"/>
              <a:t> </a:t>
            </a:r>
            <a:r>
              <a:rPr lang="pl-PL" dirty="0" err="1" smtClean="0"/>
              <a:t>Marichuana</a:t>
            </a:r>
            <a:r>
              <a:rPr lang="pl-PL" dirty="0" smtClean="0"/>
              <a:t> G13</a:t>
            </a:r>
            <a:endParaRPr lang="pl-PL" dirty="0"/>
          </a:p>
        </p:txBody>
      </p:sp>
      <p:pic>
        <p:nvPicPr>
          <p:cNvPr id="3" name="Obraz 2" descr="BL Saunders Marichuana 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48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Sauders</a:t>
            </a:r>
            <a:r>
              <a:rPr lang="pl-PL" dirty="0" smtClean="0"/>
              <a:t> </a:t>
            </a:r>
            <a:r>
              <a:rPr lang="pl-PL" dirty="0" err="1" smtClean="0"/>
              <a:t>Loritab</a:t>
            </a:r>
            <a:r>
              <a:rPr lang="pl-PL" dirty="0" smtClean="0"/>
              <a:t> 10mg</a:t>
            </a:r>
            <a:endParaRPr lang="pl-PL" dirty="0"/>
          </a:p>
        </p:txBody>
      </p:sp>
      <p:pic>
        <p:nvPicPr>
          <p:cNvPr id="3" name="Obraz 2" descr="BL Sauders Loritab 10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10"/>
            <a:ext cx="4846777" cy="68736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35768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Sauders</a:t>
            </a:r>
            <a:r>
              <a:rPr lang="pl-PL" dirty="0" smtClean="0"/>
              <a:t> Morfina</a:t>
            </a:r>
            <a:endParaRPr lang="pl-PL" dirty="0"/>
          </a:p>
        </p:txBody>
      </p:sp>
      <p:pic>
        <p:nvPicPr>
          <p:cNvPr id="3" name="Obraz 2" descr="BL Saunders Morf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2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/>
          <a:lstStyle/>
          <a:p>
            <a:r>
              <a:rPr lang="pl-PL" dirty="0" smtClean="0"/>
              <a:t>B.L. </a:t>
            </a:r>
            <a:r>
              <a:rPr lang="pl-PL" dirty="0" err="1" smtClean="0"/>
              <a:t>Sauders</a:t>
            </a:r>
            <a:r>
              <a:rPr lang="pl-PL" dirty="0" smtClean="0"/>
              <a:t> NO</a:t>
            </a:r>
            <a:endParaRPr lang="pl-PL" dirty="0"/>
          </a:p>
        </p:txBody>
      </p:sp>
      <p:pic>
        <p:nvPicPr>
          <p:cNvPr id="3" name="Obraz 2" descr="BL Saunders 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86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14337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sauders</a:t>
            </a:r>
            <a:r>
              <a:rPr lang="pl-PL" dirty="0" smtClean="0"/>
              <a:t> </a:t>
            </a:r>
            <a:r>
              <a:rPr lang="pl-PL" dirty="0" err="1" smtClean="0"/>
              <a:t>Risperdal</a:t>
            </a:r>
            <a:r>
              <a:rPr lang="pl-PL" dirty="0" smtClean="0"/>
              <a:t> 4mg</a:t>
            </a:r>
            <a:endParaRPr lang="pl-PL" dirty="0"/>
          </a:p>
        </p:txBody>
      </p:sp>
      <p:pic>
        <p:nvPicPr>
          <p:cNvPr id="3" name="Obraz 2" descr="BL Saunders Risperdal 4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2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35768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Saunders</a:t>
            </a:r>
            <a:r>
              <a:rPr lang="pl-PL" dirty="0" smtClean="0"/>
              <a:t> Opium </a:t>
            </a:r>
            <a:endParaRPr lang="pl-PL" dirty="0"/>
          </a:p>
        </p:txBody>
      </p:sp>
      <p:pic>
        <p:nvPicPr>
          <p:cNvPr id="3" name="Obraz 2" descr="BL Saunders Op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0791" cy="680658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35768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Saunders</a:t>
            </a:r>
            <a:r>
              <a:rPr lang="pl-PL" dirty="0" smtClean="0"/>
              <a:t> </a:t>
            </a:r>
            <a:r>
              <a:rPr lang="pl-PL" dirty="0" err="1" smtClean="0"/>
              <a:t>Pruno</a:t>
            </a:r>
            <a:endParaRPr lang="pl-PL" dirty="0"/>
          </a:p>
        </p:txBody>
      </p:sp>
      <p:pic>
        <p:nvPicPr>
          <p:cNvPr id="3" name="Obraz 2" descr="BL Saunders Pru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66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429124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B.L. </a:t>
            </a:r>
            <a:r>
              <a:rPr lang="pl-PL" dirty="0" err="1" smtClean="0"/>
              <a:t>saunders</a:t>
            </a:r>
            <a:r>
              <a:rPr lang="pl-PL" dirty="0" smtClean="0"/>
              <a:t> </a:t>
            </a:r>
            <a:r>
              <a:rPr lang="pl-PL" smtClean="0"/>
              <a:t>Guma nikotynowa</a:t>
            </a:r>
            <a:endParaRPr lang="pl-PL" dirty="0"/>
          </a:p>
        </p:txBody>
      </p:sp>
      <p:pic>
        <p:nvPicPr>
          <p:cNvPr id="3" name="Obraz 2" descr="BL Saunders Nicotine g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405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natychmiastowości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Obecnie narkotyki wydają się w większym stopniu zaspokajać potrzeby konsumpcyjne, niż egzystencjalne</a:t>
            </a:r>
          </a:p>
          <a:p>
            <a:r>
              <a:rPr lang="pl-PL" dirty="0" smtClean="0"/>
              <a:t>Środki zmieniające świadomość wpisują się w kulturę natychmiastowości (</a:t>
            </a:r>
            <a:r>
              <a:rPr lang="pl-PL" dirty="0" err="1" smtClean="0"/>
              <a:t>Z.Melosik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Kachina</a:t>
            </a:r>
            <a:endParaRPr lang="pl-PL" dirty="0"/>
          </a:p>
        </p:txBody>
      </p:sp>
      <p:pic>
        <p:nvPicPr>
          <p:cNvPr id="3" name="Obraz 2" descr="Kach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14488"/>
            <a:ext cx="3301594" cy="4407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LSD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LSD zwany (</a:t>
            </a:r>
            <a:r>
              <a:rPr lang="pl-PL" dirty="0" err="1" smtClean="0"/>
              <a:t>acid</a:t>
            </a:r>
            <a:r>
              <a:rPr lang="pl-PL" dirty="0" smtClean="0"/>
              <a:t>) kwas lek psychodeliczny zmieniający procesy myślowe, sens czasu, dający duchowe doświadczenia. Pełnił kluczową rolę kontrkultury w latach 1060ych. Używany jako lek rekreacyjny, nieuzależniający jakkolwiek ostre </a:t>
            </a:r>
            <a:r>
              <a:rPr lang="pl-PL" dirty="0" err="1" smtClean="0"/>
              <a:t>rekacje</a:t>
            </a:r>
            <a:r>
              <a:rPr lang="pl-PL" dirty="0" smtClean="0"/>
              <a:t> psychiatryczne są obserwowane jak cierpienie, paranoja i urojenia</a:t>
            </a:r>
          </a:p>
          <a:p>
            <a:endParaRPr lang="pl-PL" dirty="0"/>
          </a:p>
        </p:txBody>
      </p:sp>
      <p:pic>
        <p:nvPicPr>
          <p:cNvPr id="5" name="Symbol zastępczy zawartości 4" descr="180px-LSD_structure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0250" y="2705894"/>
            <a:ext cx="1714500" cy="23145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Jest to jedna z najaktywniejszych substancji psychodelicznych – 100 razy bardziej czynna biologicznie niż </a:t>
            </a:r>
            <a:r>
              <a:rPr lang="pl-PL" dirty="0" err="1" smtClean="0">
                <a:hlinkClick r:id="rId2" tooltip="Psylocybina"/>
              </a:rPr>
              <a:t>psylocybina</a:t>
            </a:r>
            <a:r>
              <a:rPr lang="pl-PL" dirty="0" smtClean="0"/>
              <a:t> i 4000 razy bardziej niż </a:t>
            </a:r>
            <a:r>
              <a:rPr lang="pl-PL" dirty="0" smtClean="0">
                <a:hlinkClick r:id="rId3" tooltip="Meskalina"/>
              </a:rPr>
              <a:t>meskalina</a:t>
            </a:r>
            <a:r>
              <a:rPr lang="pl-PL" dirty="0" smtClean="0"/>
              <a:t>. Po raz pierwszy LSD zostało zsyntetyzowane w 1938 r. przez szwajcarskiego chemika </a:t>
            </a:r>
            <a:r>
              <a:rPr lang="pl-PL" dirty="0" smtClean="0">
                <a:hlinkClick r:id="rId4" tooltip="Albert Hofmann"/>
              </a:rPr>
              <a:t>Alberta Hofmanna</a:t>
            </a:r>
            <a:r>
              <a:rPr lang="pl-PL" dirty="0" smtClean="0"/>
              <a:t> w laboratoriach firmy </a:t>
            </a:r>
            <a:r>
              <a:rPr lang="pl-PL" dirty="0" err="1" smtClean="0">
                <a:hlinkClick r:id="rId5" tooltip="Novartis"/>
              </a:rPr>
              <a:t>Sandoz</a:t>
            </a:r>
            <a:r>
              <a:rPr lang="pl-PL" dirty="0" smtClean="0"/>
              <a:t> (obecnie </a:t>
            </a:r>
            <a:r>
              <a:rPr lang="pl-PL" dirty="0" smtClean="0">
                <a:hlinkClick r:id="rId5" tooltip="Novartis"/>
              </a:rPr>
              <a:t>Novartis</a:t>
            </a:r>
            <a:r>
              <a:rPr lang="pl-PL" dirty="0" smtClean="0"/>
              <a:t>). Początkowo planowano wykorzystać tę substancję jako lek działający pobudzająco na układ krwionośny i </a:t>
            </a:r>
            <a:r>
              <a:rPr lang="pl-PL" dirty="0" smtClean="0">
                <a:hlinkClick r:id="rId6" tooltip="Układ oddechowy"/>
              </a:rPr>
              <a:t>oddechowy</a:t>
            </a:r>
            <a:r>
              <a:rPr lang="pl-PL" dirty="0" smtClean="0"/>
              <a:t>. W trakcie dalszych badań poznano jego psychodeliczne właściwości. Lek był w latach 40. i 50. XX wieku stosowany w psychiatrii. W latach 60. i 70. XX w. jako narkotyk LSD uzyskało popularność w pewnych kręgach młodzieży szczególnie związanych z </a:t>
            </a:r>
            <a:r>
              <a:rPr lang="pl-PL" dirty="0" smtClean="0">
                <a:hlinkClick r:id="rId7" tooltip="Ruch hippisowski"/>
              </a:rPr>
              <a:t>ruchem hipisowskim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Zgodnie z wynikami badań prof. </a:t>
            </a:r>
            <a:r>
              <a:rPr lang="pl-PL" dirty="0" smtClean="0">
                <a:hlinkClick r:id="rId2" tooltip="David Nutt"/>
              </a:rPr>
              <a:t>Davida </a:t>
            </a:r>
            <a:r>
              <a:rPr lang="pl-PL" dirty="0" err="1" smtClean="0">
                <a:hlinkClick r:id="rId2" tooltip="David Nutt"/>
              </a:rPr>
              <a:t>Nutta</a:t>
            </a:r>
            <a:r>
              <a:rPr lang="pl-PL" dirty="0" smtClean="0"/>
              <a:t> z </a:t>
            </a:r>
            <a:r>
              <a:rPr lang="pl-PL" dirty="0" smtClean="0">
                <a:hlinkClick r:id="rId3" tooltip="Bristol University (strona nie istnieje)"/>
              </a:rPr>
              <a:t>Bristol </a:t>
            </a:r>
            <a:r>
              <a:rPr lang="pl-PL" dirty="0" err="1" smtClean="0">
                <a:hlinkClick r:id="rId3" tooltip="Bristol University (strona nie istnieje)"/>
              </a:rPr>
              <a:t>University</a:t>
            </a:r>
            <a:r>
              <a:rPr lang="pl-PL" dirty="0" smtClean="0"/>
              <a:t> i członka rządowej Komisji Doradczej ds. Nadużywania Narkotyków (</a:t>
            </a:r>
            <a:r>
              <a:rPr lang="pl-PL" dirty="0" smtClean="0">
                <a:hlinkClick r:id="rId4" tooltip="ACMD (strona nie istnieje)"/>
              </a:rPr>
              <a:t>ACMD</a:t>
            </a:r>
            <a:r>
              <a:rPr lang="pl-PL" dirty="0" smtClean="0"/>
              <a:t>) LSD jest jedną z najmniej groźnych substancji psychoaktywnych. W jego klasyfikacji używek LSD zajmuje miejsce czternaste z dwudziestu, podczas gdy alkohol piąte</a:t>
            </a:r>
            <a:r>
              <a:rPr lang="pl-PL" baseline="30000" dirty="0" smtClean="0">
                <a:hlinkClick r:id="rId5"/>
              </a:rPr>
              <a:t>[5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 smtClean="0"/>
              <a:t>LSD jest agonistą </a:t>
            </a:r>
            <a:r>
              <a:rPr lang="pl-PL" dirty="0" smtClean="0">
                <a:hlinkClick r:id="rId2" tooltip="Receptory serotoninowe"/>
              </a:rPr>
              <a:t>receptora 5-HT</a:t>
            </a:r>
            <a:r>
              <a:rPr lang="pl-PL" baseline="-25000" dirty="0" smtClean="0">
                <a:hlinkClick r:id="rId2" tooltip="Receptory serotoninowe"/>
              </a:rPr>
              <a:t>2A</a:t>
            </a:r>
            <a:r>
              <a:rPr lang="pl-PL" dirty="0" smtClean="0"/>
              <a:t>. LSD działa na zasadzie sprzężenia zwrotnego dodatniego, krótkotrwale obniża poziom serotoniny, co prowadzi do jej nadprodukcji</a:t>
            </a:r>
            <a:r>
              <a:rPr lang="pl-PL" baseline="30000" dirty="0" smtClean="0"/>
              <a:t>[</a:t>
            </a:r>
            <a:r>
              <a:rPr lang="pl-PL" baseline="30000" dirty="0" smtClean="0">
                <a:hlinkClick r:id="rId3" tooltip="Wikipedia:Weryfikowalność"/>
              </a:rPr>
              <a:t>potrzebne źródło</a:t>
            </a:r>
            <a:r>
              <a:rPr lang="pl-PL" baseline="30000" dirty="0" smtClean="0"/>
              <a:t>]</a:t>
            </a:r>
            <a:r>
              <a:rPr lang="pl-PL" dirty="0" smtClean="0"/>
              <a:t>. Po ok. 150–240 minutach LSD w wyniku rozpadu przestaje oddziaływać z komórkami i następuje nagły wzrost przewodnictwa – impulsy między </a:t>
            </a:r>
            <a:r>
              <a:rPr lang="pl-PL" dirty="0" smtClean="0">
                <a:hlinkClick r:id="rId4" tooltip="Neuron"/>
              </a:rPr>
              <a:t>neuronami</a:t>
            </a:r>
            <a:r>
              <a:rPr lang="pl-PL" dirty="0" smtClean="0"/>
              <a:t> są silniejsze, co prowadzi do wykorzystywania połączeń, które w normalnym stanie </a:t>
            </a:r>
            <a:r>
              <a:rPr lang="pl-PL" i="1" dirty="0" smtClean="0"/>
              <a:t>(bez nadmiaru neuroprzekaźnika)</a:t>
            </a:r>
            <a:r>
              <a:rPr lang="pl-PL" dirty="0" smtClean="0"/>
              <a:t> nie byłyby wykorzystane, bądź miałyby mniejszy wpływ na reakcję mózgu. Może to prowadzić – zależnie od ilości – do potęgowania odczuć, halucynacji, </a:t>
            </a:r>
            <a:r>
              <a:rPr lang="pl-PL" dirty="0" smtClean="0">
                <a:hlinkClick r:id="rId5" tooltip="Synestezja"/>
              </a:rPr>
              <a:t>synestezji</a:t>
            </a:r>
            <a:r>
              <a:rPr lang="pl-PL" dirty="0" smtClean="0"/>
              <a:t> oraz do trwałych zmian w strukturze połączeń między neuronami, co może mieć zróżnicowane następstwa.</a:t>
            </a:r>
          </a:p>
          <a:p>
            <a:r>
              <a:rPr lang="pl-PL" dirty="0" smtClean="0"/>
              <a:t>Stosunkowo rzadkim zjawiskiem są </a:t>
            </a:r>
            <a:r>
              <a:rPr lang="pl-PL" dirty="0" smtClean="0">
                <a:hlinkClick r:id="rId6" tooltip="Reminiscencja"/>
              </a:rPr>
              <a:t>reminiscencja</a:t>
            </a:r>
            <a:r>
              <a:rPr lang="pl-PL" dirty="0" smtClean="0"/>
              <a:t> – po tygodniach, miesiącach, nawet latach od zażycia środka przejawiają się epizodycznie niektóre efekty LSD, które trwają od kilku sekund do kilku godzin. Gdy te nawroty są chroniczne, mówi się o </a:t>
            </a:r>
            <a:r>
              <a:rPr lang="pl-PL" dirty="0" smtClean="0">
                <a:hlinkClick r:id="rId7" tooltip="Zaburzenie postrzegania spowodowane halucynogenami"/>
              </a:rPr>
              <a:t>HPPD</a:t>
            </a:r>
            <a:r>
              <a:rPr lang="pl-PL" dirty="0" smtClean="0"/>
              <a:t> (</a:t>
            </a:r>
            <a:r>
              <a:rPr lang="pl-PL" dirty="0" err="1" smtClean="0"/>
              <a:t>Hallucinogen</a:t>
            </a:r>
            <a:r>
              <a:rPr lang="pl-PL" dirty="0" smtClean="0"/>
              <a:t> </a:t>
            </a:r>
            <a:r>
              <a:rPr lang="pl-PL" dirty="0" err="1" smtClean="0"/>
              <a:t>Persisting</a:t>
            </a:r>
            <a:r>
              <a:rPr lang="pl-PL" dirty="0" smtClean="0"/>
              <a:t> </a:t>
            </a:r>
            <a:r>
              <a:rPr lang="pl-PL" dirty="0" err="1" smtClean="0"/>
              <a:t>Perception</a:t>
            </a:r>
            <a:r>
              <a:rPr lang="pl-PL" dirty="0" smtClean="0"/>
              <a:t> </a:t>
            </a:r>
            <a:r>
              <a:rPr lang="pl-PL" dirty="0" err="1" smtClean="0"/>
              <a:t>Disorder</a:t>
            </a:r>
            <a:r>
              <a:rPr lang="pl-PL" dirty="0" smtClean="0"/>
              <a:t>) (według </a:t>
            </a:r>
            <a:r>
              <a:rPr lang="pl-PL" dirty="0" err="1" smtClean="0">
                <a:hlinkClick r:id="rId8" tooltip="DSM-IV"/>
              </a:rPr>
              <a:t>DSM-IV</a:t>
            </a:r>
            <a:r>
              <a:rPr lang="pl-PL" dirty="0" smtClean="0"/>
              <a:t>).</a:t>
            </a:r>
          </a:p>
          <a:p>
            <a:r>
              <a:rPr lang="pl-PL" dirty="0" smtClean="0"/>
              <a:t>Okres działania LSD nazywa się potocznie słowem </a:t>
            </a:r>
            <a:r>
              <a:rPr lang="pl-PL" i="1" dirty="0" err="1" smtClean="0">
                <a:hlinkClick r:id="rId9" tooltip="Doświadczenie psychodeliczne"/>
              </a:rPr>
              <a:t>trip</a:t>
            </a:r>
            <a:r>
              <a:rPr lang="pl-PL" dirty="0" smtClean="0"/>
              <a:t> (ang. </a:t>
            </a:r>
            <a:r>
              <a:rPr lang="pl-PL" i="1" dirty="0" err="1" smtClean="0"/>
              <a:t>trip</a:t>
            </a:r>
            <a:r>
              <a:rPr lang="pl-PL" dirty="0" smtClean="0"/>
              <a:t> – podróż). Pojawiają się efekty sensoryczne: wzmocnienie percepcji zmysłowej lub częściej jej zaburzenia (szczególnie wzrokowe, rzadziej dotykowe </a:t>
            </a:r>
            <a:r>
              <a:rPr lang="pl-PL" dirty="0" err="1" smtClean="0"/>
              <a:t>lub</a:t>
            </a:r>
            <a:r>
              <a:rPr lang="pl-PL" dirty="0" err="1" smtClean="0">
                <a:hlinkClick r:id="rId10" tooltip="Propriocepcja"/>
              </a:rPr>
              <a:t>proprioceptywne</a:t>
            </a:r>
            <a:r>
              <a:rPr lang="pl-PL" dirty="0" smtClean="0"/>
              <a:t>), efekty </a:t>
            </a:r>
            <a:r>
              <a:rPr lang="pl-PL" dirty="0" smtClean="0">
                <a:hlinkClick r:id="rId5" tooltip="Synestezja"/>
              </a:rPr>
              <a:t>synestetyczne</a:t>
            </a:r>
            <a:r>
              <a:rPr lang="pl-PL" dirty="0" smtClean="0"/>
              <a:t>, zaburzenia poczucia czasu. W większości przypadków pojawiają się bardzo przyjemne uczucia, często opisywane jako mistyczne (np. zjednoczenia z całym wszechświatem, bezpośredniego odczuwania obecności bóstwa). Po zażyciu LSD może pojawić się zjawisko zwane </a:t>
            </a:r>
            <a:r>
              <a:rPr lang="pl-PL" i="1" dirty="0" err="1" smtClean="0">
                <a:hlinkClick r:id="rId11" tooltip="Bad trip"/>
              </a:rPr>
              <a:t>bad</a:t>
            </a:r>
            <a:r>
              <a:rPr lang="pl-PL" i="1" dirty="0" smtClean="0">
                <a:hlinkClick r:id="rId11" tooltip="Bad trip"/>
              </a:rPr>
              <a:t> </a:t>
            </a:r>
            <a:r>
              <a:rPr lang="pl-PL" i="1" dirty="0" err="1" smtClean="0">
                <a:hlinkClick r:id="rId11" tooltip="Bad trip"/>
              </a:rPr>
              <a:t>trip</a:t>
            </a:r>
            <a:r>
              <a:rPr lang="pl-PL" dirty="0" smtClean="0"/>
              <a:t>, często wiązane z negatywnym stanem emocjonalnym, wzmacnianym przez LSD.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 prawny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LSD w USA zdelegalizowano w 1966 roku. W Polsce znajduje się w </a:t>
            </a:r>
            <a:r>
              <a:rPr lang="pl-PL" dirty="0" smtClean="0">
                <a:hlinkClick r:id="rId2" tooltip="Wykaz środków odurzających i substancji psychotropowych"/>
              </a:rPr>
              <a:t>wykazie substancji psychotropowych</a:t>
            </a:r>
            <a:r>
              <a:rPr lang="pl-PL" dirty="0" smtClean="0"/>
              <a:t> w grupie </a:t>
            </a:r>
            <a:r>
              <a:rPr lang="pl-PL" dirty="0" err="1" smtClean="0"/>
              <a:t>I-P</a:t>
            </a:r>
            <a:r>
              <a:rPr lang="pl-PL" dirty="0" smtClean="0"/>
              <a:t>, czyli nieprzydatnych w medycynie oraz groźnych dla zdrowia. W Czechach od 1 stycznia 2010 roku posiadanie do 5 tabletek LSD nie podlega karze</a:t>
            </a:r>
            <a:r>
              <a:rPr lang="pl-PL" baseline="30000" dirty="0" smtClean="0">
                <a:hlinkClick r:id="rId3"/>
              </a:rPr>
              <a:t>[19]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Lata 50e „beat </a:t>
            </a:r>
            <a:r>
              <a:rPr lang="pl-PL" dirty="0" err="1" smtClean="0"/>
              <a:t>generation</a:t>
            </a:r>
            <a:r>
              <a:rPr lang="pl-PL" dirty="0" smtClean="0"/>
              <a:t>” (pobite, przegrane)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XX wiek rozczarował i zawiódł wielu ludzi. Zarówno wojny jak i konsumpcjonizm stały się koszmarem konformistycznym bez przyszłości</a:t>
            </a:r>
          </a:p>
          <a:p>
            <a:r>
              <a:rPr lang="pl-PL" dirty="0" smtClean="0"/>
              <a:t>Bitnicy powstali jako ruch nieformalny, awangardowy, literacko-kulturowy</a:t>
            </a:r>
          </a:p>
          <a:p>
            <a:r>
              <a:rPr lang="pl-PL" dirty="0" smtClean="0"/>
              <a:t>Dzieła literackie tego okresu to „W drodze” (1957), „Włóczędzy </a:t>
            </a:r>
            <a:r>
              <a:rPr lang="pl-PL" dirty="0" err="1" smtClean="0"/>
              <a:t>Drahmy</a:t>
            </a:r>
            <a:r>
              <a:rPr lang="pl-PL" dirty="0" smtClean="0"/>
              <a:t>” (1958)</a:t>
            </a:r>
            <a:r>
              <a:rPr lang="pl-PL" dirty="0" err="1" smtClean="0"/>
              <a:t>J.Kerouca</a:t>
            </a:r>
            <a:r>
              <a:rPr lang="pl-PL" dirty="0" smtClean="0"/>
              <a:t>. „Skowyt” (1956) </a:t>
            </a:r>
            <a:r>
              <a:rPr lang="pl-PL" dirty="0" err="1" smtClean="0"/>
              <a:t>A.Ginsberga</a:t>
            </a:r>
            <a:r>
              <a:rPr lang="pl-PL" dirty="0" smtClean="0"/>
              <a:t> i wiele innych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510</Words>
  <Application>Microsoft Office PowerPoint</Application>
  <PresentationFormat>Pokaz na ekranie (4:3)</PresentationFormat>
  <Paragraphs>51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sztuka na dopingu</vt:lpstr>
      <vt:lpstr>O.Janiger 1989 The effects of lysergic acid diethylamide (LSD) on creativity …</vt:lpstr>
      <vt:lpstr>Kachina</vt:lpstr>
      <vt:lpstr>LSD</vt:lpstr>
      <vt:lpstr>Slajd 5</vt:lpstr>
      <vt:lpstr>Slajd 6</vt:lpstr>
      <vt:lpstr>Działanie</vt:lpstr>
      <vt:lpstr>Stan prawny</vt:lpstr>
      <vt:lpstr>Lata 50e „beat generation” (pobite, przegrane)</vt:lpstr>
      <vt:lpstr>Wpływ nauki na twórczość lat 50ych</vt:lpstr>
      <vt:lpstr>Rave, techno</vt:lpstr>
      <vt:lpstr>Filmy o narkomanach Odwrócenie ról, narkotyki tematem sztuki a nie jej inspiracją</vt:lpstr>
      <vt:lpstr>Absinthe drinker XIXw Viktor Oliva’s</vt:lpstr>
      <vt:lpstr>Jean-Michel Basquait „cocaine paintings”</vt:lpstr>
      <vt:lpstr>Surealizam. Obraz S.Dali „I don’t do drugs. I am drugs” Surrealiści żadko tworzyli po wpływem środków psychodelicznych</vt:lpstr>
      <vt:lpstr>Muzyka psychodeliczna na przełomie lat 60’ i 70’ Mati Klarwein’s okładka do płyty M.Davisa Bitches Brew”</vt:lpstr>
      <vt:lpstr>Bryan Lewis Saunders „acid”</vt:lpstr>
      <vt:lpstr>B.L. sauders Marichuana Resin</vt:lpstr>
      <vt:lpstr>B.L. sauders Maruhuana</vt:lpstr>
      <vt:lpstr>B.L. Sauders Marichuana G13</vt:lpstr>
      <vt:lpstr>B.L. Sauders Loritab 10mg</vt:lpstr>
      <vt:lpstr>B.L. Sauders Morfina</vt:lpstr>
      <vt:lpstr>B.L. Sauders NO</vt:lpstr>
      <vt:lpstr>B.L. sauders Risperdal 4mg</vt:lpstr>
      <vt:lpstr>B.L. Saunders Opium </vt:lpstr>
      <vt:lpstr>B.L. Saunders Pruno</vt:lpstr>
      <vt:lpstr>B.L. saunders Guma nikotynowa</vt:lpstr>
      <vt:lpstr>Kultura natychmiastowości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na dopingu</dc:title>
  <dc:creator>Jace</dc:creator>
  <cp:lastModifiedBy>Jace</cp:lastModifiedBy>
  <cp:revision>9</cp:revision>
  <dcterms:created xsi:type="dcterms:W3CDTF">2015-12-23T05:29:53Z</dcterms:created>
  <dcterms:modified xsi:type="dcterms:W3CDTF">2016-01-07T06:19:54Z</dcterms:modified>
</cp:coreProperties>
</file>